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8"/>
  </p:notesMasterIdLst>
  <p:sldIdLst>
    <p:sldId id="292" r:id="rId2"/>
    <p:sldId id="299" r:id="rId3"/>
    <p:sldId id="300" r:id="rId4"/>
    <p:sldId id="301" r:id="rId5"/>
    <p:sldId id="296" r:id="rId6"/>
    <p:sldId id="293" r:id="rId7"/>
    <p:sldId id="298" r:id="rId8"/>
    <p:sldId id="315" r:id="rId9"/>
    <p:sldId id="302" r:id="rId10"/>
    <p:sldId id="303" r:id="rId11"/>
    <p:sldId id="291" r:id="rId12"/>
    <p:sldId id="304" r:id="rId13"/>
    <p:sldId id="306" r:id="rId14"/>
    <p:sldId id="294" r:id="rId15"/>
    <p:sldId id="307" r:id="rId16"/>
    <p:sldId id="308" r:id="rId17"/>
    <p:sldId id="309" r:id="rId18"/>
    <p:sldId id="310" r:id="rId19"/>
    <p:sldId id="312" r:id="rId20"/>
    <p:sldId id="314" r:id="rId21"/>
    <p:sldId id="319" r:id="rId22"/>
    <p:sldId id="320" r:id="rId23"/>
    <p:sldId id="316" r:id="rId24"/>
    <p:sldId id="317" r:id="rId25"/>
    <p:sldId id="313" r:id="rId26"/>
    <p:sldId id="31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>
    <p:extLst/>
  </p:cmAuthor>
  <p:cmAuthor id="2" name="Microsoft Office User" initials="Office [2]" lastIdx="1" clrIdx="1">
    <p:extLst/>
  </p:cmAuthor>
  <p:cmAuthor id="3" name="Microsoft Office User" initials="Office [3]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47"/>
    <p:restoredTop sz="87088" autoAdjust="0"/>
  </p:normalViewPr>
  <p:slideViewPr>
    <p:cSldViewPr snapToGrid="0" snapToObjects="1">
      <p:cViewPr varScale="1">
        <p:scale>
          <a:sx n="78" d="100"/>
          <a:sy n="78" d="100"/>
        </p:scale>
        <p:origin x="103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0-05T17:48:09.710" idx="1">
    <p:pos x="1773" y="1810"/>
    <p:text>Replace with table look up or similar</p:text>
    <p:extLst mod="1">
      <p:ext uri="{C676402C-5697-4E1C-873F-D02D1690AC5C}">
        <p15:threadingInfo xmlns:p15="http://schemas.microsoft.com/office/powerpoint/2012/main" timeZoneBias="-120"/>
      </p:ext>
    </p:extLst>
  </p:cm>
  <p:cm authorId="2" dt="2017-10-05T17:48:48.827" idx="1">
    <p:pos x="1773" y="1906"/>
    <p:text>Struct would be type safe</p:text>
    <p:extLst mod="1">
      <p:ext uri="{C676402C-5697-4E1C-873F-D02D1690AC5C}">
        <p15:threadingInfo xmlns:p15="http://schemas.microsoft.com/office/powerpoint/2012/main" timeZoneBias="-120">
          <p15:parentCm authorId="1" idx="1"/>
        </p15:threadingInfo>
      </p:ext>
    </p:extLst>
  </p:cm>
  <p:cm authorId="3" dt="2017-10-05T17:49:24.967" idx="1">
    <p:pos x="1773" y="2002"/>
    <p:text>table would allow to iterate</p:text>
    <p:extLst mod="1">
      <p:ext uri="{C676402C-5697-4E1C-873F-D02D1690AC5C}">
        <p15:threadingInfo xmlns:p15="http://schemas.microsoft.com/office/powerpoint/2012/main" timeZoneBias="-120">
          <p15:parentCm authorId="1" idx="1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3347B-47FB-1347-9851-EF611C467A1D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DE890-6A64-E648-8D78-F54646D6B3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66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 vs. Fortran</a:t>
            </a:r>
            <a:r>
              <a:rPr lang="en-US" baseline="0" dirty="0" smtClean="0"/>
              <a:t> – what to do if some types are different (e.g., request type for NEC MPI)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about Fortran only functions?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DE890-6A64-E648-8D78-F54646D6B30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34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it</a:t>
            </a:r>
            <a:r>
              <a:rPr lang="en-US" baseline="0" dirty="0" smtClean="0"/>
              <a:t> have to be a well defined routine?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DE890-6A64-E648-8D78-F54646D6B3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6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Should</a:t>
            </a:r>
            <a:r>
              <a:rPr lang="en-US" baseline="0" dirty="0" smtClean="0"/>
              <a:t> we let MPI own all tables – tools can’t create, destroy, copy them – we can just manipulate them</a:t>
            </a:r>
          </a:p>
          <a:p>
            <a:r>
              <a:rPr lang="en-US" baseline="0" dirty="0" smtClean="0"/>
              <a:t>We still pass a opaque objects from/to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DE890-6A64-E648-8D78-F54646D6B30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95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about a setup where not all processes exists in the beginning of time? </a:t>
            </a:r>
          </a:p>
          <a:p>
            <a:endParaRPr lang="en-US" dirty="0" smtClean="0"/>
          </a:p>
          <a:p>
            <a:r>
              <a:rPr lang="en-US" dirty="0" smtClean="0"/>
              <a:t>Need to make sure we</a:t>
            </a:r>
            <a:r>
              <a:rPr lang="en-US" baseline="0" dirty="0" smtClean="0"/>
              <a:t> cover the case for static linking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DE890-6A64-E648-8D78-F54646D6B30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79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table could be static since it is per tool but</a:t>
            </a:r>
            <a:r>
              <a:rPr lang="en-US" baseline="0" dirty="0" smtClean="0"/>
              <a:t> then we can’t do it opaque</a:t>
            </a:r>
          </a:p>
          <a:p>
            <a:r>
              <a:rPr lang="en-US" baseline="0" dirty="0" smtClean="0"/>
              <a:t>	either table of void* or a huge </a:t>
            </a:r>
            <a:r>
              <a:rPr lang="en-US" baseline="0" dirty="0" err="1" smtClean="0"/>
              <a:t>struct</a:t>
            </a:r>
            <a:r>
              <a:rPr lang="en-US" baseline="0" dirty="0" smtClean="0"/>
              <a:t> of all pointers with correct prototypes</a:t>
            </a:r>
          </a:p>
          <a:p>
            <a:r>
              <a:rPr lang="en-US" baseline="0" dirty="0" smtClean="0"/>
              <a:t>	this would make combining step 1 and 2 possible due to </a:t>
            </a:r>
            <a:r>
              <a:rPr lang="en-US" baseline="0" smtClean="0"/>
              <a:t>early initialization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DE890-6A64-E648-8D78-F54646D6B30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38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do a simple list</a:t>
            </a:r>
          </a:p>
          <a:p>
            <a:r>
              <a:rPr lang="en-US" dirty="0" smtClean="0"/>
              <a:t>Order</a:t>
            </a:r>
            <a:r>
              <a:rPr lang="en-US" baseline="0" dirty="0" smtClean="0"/>
              <a:t> it by </a:t>
            </a:r>
            <a:r>
              <a:rPr lang="en-US" baseline="0" dirty="0" err="1" smtClean="0"/>
              <a:t>explict</a:t>
            </a:r>
            <a:r>
              <a:rPr lang="en-US" baseline="0" dirty="0" smtClean="0"/>
              <a:t> order or by priority</a:t>
            </a:r>
          </a:p>
          <a:p>
            <a:r>
              <a:rPr lang="en-US" baseline="0" dirty="0" smtClean="0"/>
              <a:t>MPI creates one instance per tool only</a:t>
            </a:r>
          </a:p>
          <a:p>
            <a:r>
              <a:rPr lang="en-US" baseline="0" dirty="0" smtClean="0"/>
              <a:t>More complicated things require a separate specification, which is outside of MPI (at least for now)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DE890-6A64-E648-8D78-F54646D6B30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18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 do you want to enforce that this is done every time to allow dynamic</a:t>
            </a:r>
            <a:r>
              <a:rPr lang="en-US" baseline="0" dirty="0" smtClean="0"/>
              <a:t> tools – tool tables can change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requires a fast implementation of the tables – like a real table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Is the table </a:t>
            </a:r>
            <a:r>
              <a:rPr lang="en-US" baseline="0" dirty="0" err="1" smtClean="0"/>
              <a:t>dyamic</a:t>
            </a:r>
            <a:r>
              <a:rPr lang="en-US" baseline="0" dirty="0" smtClean="0"/>
              <a:t> – who owns the table?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table lookup could also be global with passing an ID 	</a:t>
            </a:r>
          </a:p>
          <a:p>
            <a:r>
              <a:rPr lang="en-US" baseline="0" dirty="0" smtClean="0"/>
              <a:t>	would allow MPI to change the table </a:t>
            </a:r>
            <a:r>
              <a:rPr lang="en-US" baseline="0" dirty="0" err="1" smtClean="0"/>
              <a:t>dymically</a:t>
            </a:r>
            <a:endParaRPr lang="en-US" baseline="0" dirty="0" smtClean="0"/>
          </a:p>
          <a:p>
            <a:r>
              <a:rPr lang="en-US" baseline="0" dirty="0" smtClean="0"/>
              <a:t>	do we want that and how?</a:t>
            </a:r>
          </a:p>
          <a:p>
            <a:r>
              <a:rPr lang="en-US" baseline="0" dirty="0" smtClean="0"/>
              <a:t>	Is this a problem when combining with sessions?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Should this be combined with MPI_T Events, notification in case of tools have changed</a:t>
            </a:r>
          </a:p>
          <a:p>
            <a:endParaRPr lang="en-US" baseline="0" dirty="0" smtClean="0"/>
          </a:p>
          <a:p>
            <a:r>
              <a:rPr lang="en-US" baseline="0" dirty="0" smtClean="0"/>
              <a:t>Get rid of strings for query routines</a:t>
            </a:r>
          </a:p>
          <a:p>
            <a:r>
              <a:rPr lang="en-US" baseline="0" dirty="0" smtClean="0"/>
              <a:t>	may not matter if we change to a table or </a:t>
            </a:r>
            <a:r>
              <a:rPr lang="en-US" baseline="0" dirty="0" err="1" smtClean="0"/>
              <a:t>struct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Need some guarantees</a:t>
            </a:r>
            <a:r>
              <a:rPr lang="en-US" baseline="0" dirty="0" smtClean="0"/>
              <a:t> on when changes to the table happen: perhaps through events</a:t>
            </a:r>
          </a:p>
          <a:p>
            <a:r>
              <a:rPr lang="en-US" baseline="0" dirty="0" smtClean="0"/>
              <a:t>Tool gets passed the new table and swap it in on demand when its ready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DE890-6A64-E648-8D78-F54646D6B30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40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Friday, October 13,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Friday, October 13,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PMPI SUCCESSOR</a:t>
            </a:r>
            <a:br>
              <a:rPr lang="en-US" dirty="0" smtClean="0"/>
            </a:br>
            <a:r>
              <a:rPr lang="en-US" sz="3200" dirty="0" smtClean="0"/>
              <a:t>RESTART 2017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Code Name QMPI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385" y="6416000"/>
            <a:ext cx="4503614" cy="4372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>
              <a:lnSpc>
                <a:spcPct val="90000"/>
              </a:lnSpc>
              <a:spcAft>
                <a:spcPts val="300"/>
              </a:spcAft>
            </a:pPr>
            <a:r>
              <a:rPr lang="en-US" sz="800" kern="1200" dirty="0" smtClean="0">
                <a:effectLst/>
                <a:latin typeface="+mn-lt"/>
                <a:ea typeface="+mn-ea"/>
                <a:cs typeface="Arial"/>
              </a:rPr>
              <a:t>LLNL-PRES-</a:t>
            </a:r>
            <a:r>
              <a:rPr lang="en-US" sz="800" kern="1200" dirty="0" err="1" smtClean="0">
                <a:effectLst/>
                <a:latin typeface="+mn-lt"/>
                <a:ea typeface="+mn-ea"/>
                <a:cs typeface="Arial"/>
              </a:rPr>
              <a:t>xxxxxx</a:t>
            </a:r>
            <a:endParaRPr lang="en-US" sz="800" kern="1200" dirty="0" smtClean="0">
              <a:effectLst/>
              <a:latin typeface="+mn-lt"/>
              <a:ea typeface="+mn-ea"/>
              <a:cs typeface="Arial"/>
            </a:endParaRPr>
          </a:p>
          <a:p>
            <a:pPr marL="0" algn="l" defTabSz="457200" rtl="0" eaLnBrk="1" latinLnBrk="0" hangingPunct="1">
              <a:lnSpc>
                <a:spcPct val="90000"/>
              </a:lnSpc>
              <a:spcAft>
                <a:spcPts val="300"/>
              </a:spcAft>
            </a:pPr>
            <a:r>
              <a:rPr lang="en-US" sz="700" kern="1200" dirty="0" smtClean="0">
                <a:effectLst/>
                <a:latin typeface="Arial"/>
                <a:ea typeface="+mn-ea"/>
                <a:cs typeface="Arial"/>
              </a:rPr>
              <a:t>This work was performed under the auspices of the</a:t>
            </a:r>
            <a:r>
              <a:rPr lang="en-US" sz="700" kern="1200" baseline="0" dirty="0" smtClean="0"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700" kern="1200" dirty="0" smtClean="0">
                <a:effectLst/>
                <a:latin typeface="Arial"/>
                <a:ea typeface="+mn-ea"/>
                <a:cs typeface="Arial"/>
              </a:rPr>
              <a:t>U.S. Department of Energy by Lawrence Livermore National Laboratory under contract DE-AC52-07NA27344.</a:t>
            </a:r>
            <a:r>
              <a:rPr lang="en-US" sz="700" kern="1200" baseline="0" dirty="0" smtClean="0"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700" kern="1200" dirty="0" smtClean="0">
                <a:effectLst/>
                <a:latin typeface="Arial"/>
                <a:ea typeface="+mn-ea"/>
                <a:cs typeface="Arial"/>
              </a:rPr>
              <a:t>Lawrence Livermore National Security, LLC</a:t>
            </a:r>
            <a:endParaRPr lang="en-US" sz="700" kern="1200" dirty="0">
              <a:effectLst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12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redo PMPI?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Weak symbol intersection is brittle</a:t>
            </a:r>
          </a:p>
          <a:p>
            <a:pPr lvl="1"/>
            <a:r>
              <a:rPr lang="en-US" dirty="0" smtClean="0"/>
              <a:t>Depends on the OS</a:t>
            </a:r>
          </a:p>
          <a:p>
            <a:r>
              <a:rPr lang="en-US" dirty="0" smtClean="0"/>
              <a:t>Limited to a single tool</a:t>
            </a:r>
          </a:p>
          <a:p>
            <a:pPr lvl="1"/>
            <a:r>
              <a:rPr lang="en-US" dirty="0" smtClean="0"/>
              <a:t>One set of indirections</a:t>
            </a:r>
          </a:p>
          <a:p>
            <a:r>
              <a:rPr lang="en-US" dirty="0" smtClean="0"/>
              <a:t>Forces tools to be monolithic</a:t>
            </a:r>
          </a:p>
          <a:p>
            <a:pPr lvl="1"/>
            <a:r>
              <a:rPr lang="en-US" dirty="0" smtClean="0"/>
              <a:t>Single shared library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65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199"/>
            <a:ext cx="8229600" cy="506185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Support multiple concurrent tools in a single process</a:t>
            </a:r>
          </a:p>
          <a:p>
            <a:r>
              <a:rPr lang="en-US" dirty="0" smtClean="0"/>
              <a:t>Link </a:t>
            </a:r>
            <a:r>
              <a:rPr lang="en-US" dirty="0"/>
              <a:t>time or runtime enablement</a:t>
            </a:r>
          </a:p>
          <a:p>
            <a:r>
              <a:rPr lang="en-US" dirty="0"/>
              <a:t>Low to no overhead when no tool is attached</a:t>
            </a:r>
          </a:p>
          <a:p>
            <a:pPr lvl="1"/>
            <a:r>
              <a:rPr lang="en-US" dirty="0"/>
              <a:t>Possibility for zero overhead when disabled</a:t>
            </a:r>
          </a:p>
          <a:p>
            <a:r>
              <a:rPr lang="en-US" dirty="0"/>
              <a:t>No loss of functionality compared to existing PMPI</a:t>
            </a:r>
          </a:p>
          <a:p>
            <a:pPr lvl="1"/>
            <a:r>
              <a:rPr lang="en-US" dirty="0"/>
              <a:t>Complete coverage of all MPI routines (except where exempted already in MPI 3)</a:t>
            </a:r>
          </a:p>
          <a:p>
            <a:pPr lvl="1"/>
            <a:r>
              <a:rPr lang="en-US" dirty="0"/>
              <a:t>Complete coverage of all tool </a:t>
            </a:r>
            <a:r>
              <a:rPr lang="en-US" dirty="0" smtClean="0"/>
              <a:t>functionality</a:t>
            </a:r>
          </a:p>
          <a:p>
            <a:pPr lvl="2"/>
            <a:r>
              <a:rPr lang="en-US" dirty="0" smtClean="0"/>
              <a:t>Incl. changes to parameters or routines used</a:t>
            </a:r>
            <a:endParaRPr lang="en-US" dirty="0"/>
          </a:p>
          <a:p>
            <a:pPr lvl="1"/>
            <a:r>
              <a:rPr lang="en-US" dirty="0"/>
              <a:t>All language bindings (C, </a:t>
            </a:r>
            <a:r>
              <a:rPr lang="en-US" dirty="0" err="1"/>
              <a:t>mpif.h</a:t>
            </a:r>
            <a:r>
              <a:rPr lang="en-US" dirty="0"/>
              <a:t>, use </a:t>
            </a:r>
            <a:r>
              <a:rPr lang="en-US" dirty="0" err="1"/>
              <a:t>mpi</a:t>
            </a:r>
            <a:r>
              <a:rPr lang="en-US" dirty="0"/>
              <a:t>, use mpif08)</a:t>
            </a:r>
          </a:p>
          <a:p>
            <a:r>
              <a:rPr lang="en-US" dirty="0" smtClean="0"/>
              <a:t>Support </a:t>
            </a:r>
            <a:r>
              <a:rPr lang="en-US" dirty="0"/>
              <a:t>for pre and post call </a:t>
            </a:r>
            <a:r>
              <a:rPr lang="en-US" dirty="0" smtClean="0"/>
              <a:t>activation</a:t>
            </a:r>
          </a:p>
          <a:p>
            <a:pPr lvl="1"/>
            <a:r>
              <a:rPr lang="en-US" dirty="0" smtClean="0"/>
              <a:t>Basically wrapper functionality</a:t>
            </a:r>
            <a:endParaRPr lang="en-US" dirty="0"/>
          </a:p>
          <a:p>
            <a:r>
              <a:rPr lang="en-US" dirty="0"/>
              <a:t>Tools can implement functionality in C (in one place) regardless of language bindings used</a:t>
            </a:r>
          </a:p>
          <a:p>
            <a:r>
              <a:rPr lang="en-US" dirty="0"/>
              <a:t>Integration with MPI thread </a:t>
            </a:r>
            <a:r>
              <a:rPr lang="en-US" dirty="0" smtClean="0"/>
              <a:t>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8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QMPI:</a:t>
            </a:r>
            <a:br>
              <a:rPr lang="en-US" sz="4800" dirty="0" smtClean="0"/>
            </a:br>
            <a:r>
              <a:rPr lang="en-US" sz="4800" dirty="0" smtClean="0"/>
              <a:t>A View from the Tool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848600" cy="175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Focus: Interface the tool would see</a:t>
            </a:r>
          </a:p>
          <a:p>
            <a:pPr lvl="1"/>
            <a:endParaRPr lang="en-US" dirty="0"/>
          </a:p>
          <a:p>
            <a:r>
              <a:rPr lang="en-US" dirty="0" smtClean="0"/>
              <a:t>Let</a:t>
            </a:r>
            <a:r>
              <a:rPr lang="uk-UA" dirty="0" smtClean="0"/>
              <a:t>’</a:t>
            </a:r>
            <a:r>
              <a:rPr lang="en-US" dirty="0" smtClean="0"/>
              <a:t>s ignore: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Configuration issues, Initialization, Complex Tool DAGs, </a:t>
            </a:r>
            <a:r>
              <a:rPr lang="is-IS" dirty="0" smtClean="0"/>
              <a:t>…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964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Groundrules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14023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Maintain the wrapping concept</a:t>
            </a:r>
          </a:p>
          <a:p>
            <a:pPr lvl="1"/>
            <a:r>
              <a:rPr lang="en-US" dirty="0" smtClean="0"/>
              <a:t>Only way to maintain all functionality</a:t>
            </a:r>
          </a:p>
          <a:p>
            <a:r>
              <a:rPr lang="en-US" dirty="0" smtClean="0"/>
              <a:t>Interface and all tools will be C only</a:t>
            </a:r>
          </a:p>
          <a:p>
            <a:pPr lvl="1"/>
            <a:r>
              <a:rPr lang="en-US" dirty="0" smtClean="0"/>
              <a:t>Fortran mapping has to be taken care of by the MPI library</a:t>
            </a:r>
          </a:p>
          <a:p>
            <a:pPr lvl="1"/>
            <a:r>
              <a:rPr lang="en-US" dirty="0" smtClean="0"/>
              <a:t>Tools are responsible for matching runtimes when using C++</a:t>
            </a:r>
          </a:p>
          <a:p>
            <a:r>
              <a:rPr lang="en-US" dirty="0" smtClean="0"/>
              <a:t>Support for simple tool stacks only</a:t>
            </a:r>
          </a:p>
          <a:p>
            <a:pPr lvl="1"/>
            <a:r>
              <a:rPr lang="en-US" dirty="0" smtClean="0"/>
              <a:t>Nested wrapping </a:t>
            </a:r>
          </a:p>
          <a:p>
            <a:pPr lvl="1"/>
            <a:r>
              <a:rPr lang="en-US" dirty="0" smtClean="0"/>
              <a:t>No DAGs, no inter-tool services, no coordination, no dependencies</a:t>
            </a:r>
          </a:p>
          <a:p>
            <a:r>
              <a:rPr lang="en-US" dirty="0" smtClean="0"/>
              <a:t>Tools are by default independent of each other</a:t>
            </a:r>
          </a:p>
          <a:p>
            <a:pPr lvl="1"/>
            <a:r>
              <a:rPr lang="en-US" dirty="0" smtClean="0"/>
              <a:t>Can run on their own</a:t>
            </a:r>
          </a:p>
          <a:p>
            <a:pPr lvl="1"/>
            <a:r>
              <a:rPr lang="en-US" dirty="0" smtClean="0"/>
              <a:t>Can assume a standard compliant implementation of MPI routines to build upon (the old PMPI interface)</a:t>
            </a:r>
          </a:p>
          <a:p>
            <a:pPr lvl="1"/>
            <a:r>
              <a:rPr lang="en-US" dirty="0" smtClean="0"/>
              <a:t>Have to provide a standard compliant implementation of MPI, which consists of:</a:t>
            </a:r>
          </a:p>
          <a:p>
            <a:pPr lvl="2"/>
            <a:r>
              <a:rPr lang="en-US" dirty="0" smtClean="0"/>
              <a:t>Wrapped routine (defined MPI routines – or close to, see below)</a:t>
            </a:r>
          </a:p>
          <a:p>
            <a:pPr lvl="2"/>
            <a:r>
              <a:rPr lang="en-US" dirty="0" smtClean="0"/>
              <a:t>MPI routines not wrapped (when MPI=PMPI)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1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Tools implement wrapper routines</a:t>
            </a:r>
          </a:p>
          <a:p>
            <a:pPr lvl="1"/>
            <a:r>
              <a:rPr lang="en-US" dirty="0" smtClean="0"/>
              <a:t>Set of routines with well defined names	</a:t>
            </a:r>
          </a:p>
          <a:p>
            <a:pPr lvl="2"/>
            <a:r>
              <a:rPr lang="en-US" dirty="0" smtClean="0"/>
              <a:t>One name defined for each MPI routine</a:t>
            </a:r>
          </a:p>
          <a:p>
            <a:pPr lvl="2"/>
            <a:r>
              <a:rPr lang="en-US" dirty="0" smtClean="0"/>
              <a:t>Extended prototype with extra fields</a:t>
            </a:r>
          </a:p>
          <a:p>
            <a:pPr lvl="2"/>
            <a:r>
              <a:rPr lang="en-US" dirty="0" smtClean="0"/>
              <a:t>E.g.: </a:t>
            </a:r>
            <a:r>
              <a:rPr lang="en-US" dirty="0" err="1" smtClean="0"/>
              <a:t>QMPI_Comm_rank</a:t>
            </a:r>
            <a:r>
              <a:rPr lang="en-US" dirty="0" smtClean="0"/>
              <a:t>(</a:t>
            </a:r>
            <a:r>
              <a:rPr lang="en-US" dirty="0" err="1" smtClean="0"/>
              <a:t>MPI_Comm</a:t>
            </a:r>
            <a:r>
              <a:rPr lang="en-US" dirty="0" smtClean="0"/>
              <a:t> </a:t>
            </a:r>
            <a:r>
              <a:rPr lang="en-US" dirty="0" err="1" smtClean="0"/>
              <a:t>comm</a:t>
            </a:r>
            <a:r>
              <a:rPr lang="en-US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 *rank, </a:t>
            </a:r>
            <a:r>
              <a:rPr lang="is-IS" dirty="0" smtClean="0"/>
              <a:t>&lt;extra data&gt;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Tool routines must call “follow on routine”, the match to the old PMPI</a:t>
            </a:r>
          </a:p>
          <a:p>
            <a:pPr lvl="2"/>
            <a:r>
              <a:rPr lang="en-US" dirty="0" smtClean="0"/>
              <a:t>Assigned by MPI during initialization</a:t>
            </a:r>
          </a:p>
          <a:p>
            <a:pPr lvl="2"/>
            <a:r>
              <a:rPr lang="en-US" dirty="0" smtClean="0"/>
              <a:t>Can be actual MPI or another tool – transparent</a:t>
            </a:r>
          </a:p>
          <a:p>
            <a:pPr lvl="1"/>
            <a:r>
              <a:rPr lang="en-US" dirty="0" smtClean="0"/>
              <a:t>Routines not implemented are handled by MPI</a:t>
            </a:r>
          </a:p>
          <a:p>
            <a:pPr lvl="2"/>
            <a:r>
              <a:rPr lang="en-US" dirty="0" smtClean="0"/>
              <a:t>Automatically set to a “follow-on” routine</a:t>
            </a:r>
          </a:p>
          <a:p>
            <a:r>
              <a:rPr lang="en-US" dirty="0" smtClean="0"/>
              <a:t>The implemented wrappers combined with all default routines (which can be assumed to adhere to the MPI standard) must again implement a coherent version of the MPI standard</a:t>
            </a:r>
          </a:p>
        </p:txBody>
      </p:sp>
    </p:spTree>
    <p:extLst>
      <p:ext uri="{BB962C8B-B14F-4D97-AF65-F5344CB8AC3E}">
        <p14:creationId xmlns:p14="http://schemas.microsoft.com/office/powerpoint/2010/main" val="192888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Wrapping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Each tool implements a set of routines it wraps</a:t>
            </a:r>
          </a:p>
          <a:p>
            <a:r>
              <a:rPr lang="en-US" dirty="0" smtClean="0"/>
              <a:t>Tools have independent instances</a:t>
            </a:r>
          </a:p>
          <a:p>
            <a:pPr lvl="1"/>
            <a:r>
              <a:rPr lang="en-US" dirty="0" smtClean="0"/>
              <a:t>Separate storage space</a:t>
            </a:r>
          </a:p>
          <a:p>
            <a:r>
              <a:rPr lang="en-US" dirty="0" smtClean="0"/>
              <a:t>Each tool instance has the following “available”:</a:t>
            </a:r>
          </a:p>
          <a:p>
            <a:pPr lvl="1"/>
            <a:r>
              <a:rPr lang="en-US" dirty="0" smtClean="0"/>
              <a:t>A functional table with all “PMPI” / follow on routines</a:t>
            </a:r>
          </a:p>
          <a:p>
            <a:pPr lvl="1"/>
            <a:r>
              <a:rPr lang="en-US" dirty="0" smtClean="0"/>
              <a:t>A pointer to store internal information</a:t>
            </a:r>
          </a:p>
          <a:p>
            <a:r>
              <a:rPr lang="en-US" dirty="0" smtClean="0"/>
              <a:t>Wrapping process:</a:t>
            </a:r>
          </a:p>
          <a:p>
            <a:pPr marL="274320" lvl="1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QMPI_X(</a:t>
            </a:r>
            <a:r>
              <a:rPr lang="is-IS" dirty="0" smtClean="0"/>
              <a:t>…)</a:t>
            </a:r>
            <a:endParaRPr lang="is-IS" dirty="0"/>
          </a:p>
          <a:p>
            <a:pPr marL="274320" lvl="1" indent="0">
              <a:buNone/>
            </a:pPr>
            <a:r>
              <a:rPr lang="is-IS" dirty="0" smtClean="0"/>
              <a:t>{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qmpi_x_t pqmpi_x;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MPI_Table_query(“QMPI_X”, &amp;pqmpi_x,table);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... </a:t>
            </a:r>
            <a:r>
              <a:rPr lang="en-US" dirty="0" smtClean="0"/>
              <a:t>D</a:t>
            </a:r>
            <a:r>
              <a:rPr lang="is-IS" dirty="0" smtClean="0"/>
              <a:t>o work ...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err=pqmpi_x(...);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... Do work ...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return err;</a:t>
            </a:r>
          </a:p>
          <a:p>
            <a:pPr marL="274320" lvl="1" indent="0">
              <a:buNone/>
            </a:pPr>
            <a:r>
              <a:rPr lang="is-IS" dirty="0" smtClean="0"/>
              <a:t>}</a:t>
            </a:r>
          </a:p>
          <a:p>
            <a:r>
              <a:rPr lang="is-IS" dirty="0" smtClean="0"/>
              <a:t>Note: query routine should be called once during initialization</a:t>
            </a:r>
          </a:p>
        </p:txBody>
      </p:sp>
    </p:spTree>
    <p:extLst>
      <p:ext uri="{BB962C8B-B14F-4D97-AF65-F5344CB8AC3E}">
        <p14:creationId xmlns:p14="http://schemas.microsoft.com/office/powerpoint/2010/main" val="198188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Tools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11301" y="1748875"/>
            <a:ext cx="6654398" cy="515361"/>
          </a:xfrm>
          <a:prstGeom prst="rect">
            <a:avLst/>
          </a:prstGeom>
          <a:gradFill rotWithShape="1">
            <a:gsLst>
              <a:gs pos="0">
                <a:srgbClr val="F79646">
                  <a:tint val="100000"/>
                  <a:shade val="100000"/>
                  <a:satMod val="130000"/>
                </a:srgbClr>
              </a:gs>
              <a:gs pos="100000">
                <a:srgbClr val="F79646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11301" y="2540333"/>
            <a:ext cx="6654398" cy="515361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Exposed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MPI_Send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08171" y="3376733"/>
            <a:ext cx="5493645" cy="518943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CCFFCC"/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Plugin 1: Profile tool (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QMPI_Send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interface)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08171" y="4135114"/>
            <a:ext cx="5493646" cy="515360"/>
          </a:xfrm>
          <a:prstGeom prst="rect">
            <a:avLst/>
          </a:prstGeom>
          <a:gradFill rotWithShape="1">
            <a:gsLst>
              <a:gs pos="0">
                <a:srgbClr val="C0504D">
                  <a:tint val="100000"/>
                  <a:shade val="100000"/>
                  <a:satMod val="130000"/>
                </a:srgbClr>
              </a:gs>
              <a:gs pos="100000">
                <a:srgbClr val="C0504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Plugin 2: Trace tool (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QMPI_Send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interface)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11301" y="5023577"/>
            <a:ext cx="6654397" cy="527657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solidFill>
                  <a:prstClr val="white"/>
                </a:solidFill>
                <a:latin typeface="Calibri"/>
              </a:rPr>
              <a:t>Actual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MPI_Send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80154" y="2540332"/>
            <a:ext cx="585546" cy="3010901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11301" y="5551234"/>
            <a:ext cx="6654397" cy="626009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white"/>
                </a:solidFill>
                <a:latin typeface="Calibri"/>
              </a:rPr>
              <a:t>G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MPI_Send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638500" y="2264236"/>
            <a:ext cx="0" cy="276097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2" name="Straight Arrow Connector 11"/>
          <p:cNvCxnSpPr/>
          <p:nvPr/>
        </p:nvCxnSpPr>
        <p:spPr>
          <a:xfrm flipH="1">
            <a:off x="4254994" y="3055694"/>
            <a:ext cx="383506" cy="321039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3" name="Straight Arrow Connector 12"/>
          <p:cNvCxnSpPr/>
          <p:nvPr/>
        </p:nvCxnSpPr>
        <p:spPr>
          <a:xfrm>
            <a:off x="4254994" y="3895676"/>
            <a:ext cx="0" cy="239438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4" name="Straight Arrow Connector 13"/>
          <p:cNvCxnSpPr/>
          <p:nvPr/>
        </p:nvCxnSpPr>
        <p:spPr>
          <a:xfrm>
            <a:off x="4254994" y="4650474"/>
            <a:ext cx="383506" cy="373103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68517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Magic Data Available to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Each tool instance needs two pieces of data</a:t>
            </a:r>
          </a:p>
          <a:p>
            <a:pPr lvl="1"/>
            <a:r>
              <a:rPr lang="is-IS" dirty="0" smtClean="0"/>
              <a:t>Pointer to its own state</a:t>
            </a:r>
          </a:p>
          <a:p>
            <a:pPr lvl="1"/>
            <a:r>
              <a:rPr lang="is-IS" dirty="0" smtClean="0"/>
              <a:t>Pointer to a table of PMPI functions to call</a:t>
            </a:r>
          </a:p>
          <a:p>
            <a:r>
              <a:rPr lang="is-IS" dirty="0" smtClean="0"/>
              <a:t>Question where does it get that data from?</a:t>
            </a:r>
          </a:p>
          <a:p>
            <a:pPr lvl="1"/>
            <a:r>
              <a:rPr lang="is-IS" dirty="0" smtClean="0"/>
              <a:t>Pointer to instance state must be passed in from previous tool</a:t>
            </a:r>
          </a:p>
          <a:p>
            <a:pPr lvl="2"/>
            <a:r>
              <a:rPr lang="is-IS" dirty="0" smtClean="0"/>
              <a:t>Pointer must be used to store PMPI function table</a:t>
            </a:r>
          </a:p>
          <a:p>
            <a:pPr lvl="2"/>
            <a:r>
              <a:rPr lang="is-IS" dirty="0" smtClean="0"/>
              <a:t>Pointer must be used to store pointer to instance for follow on tool</a:t>
            </a:r>
          </a:p>
          <a:p>
            <a:pPr lvl="1"/>
            <a:r>
              <a:rPr lang="is-IS" dirty="0" smtClean="0"/>
              <a:t>Basically: context for all tools gets handed down</a:t>
            </a:r>
          </a:p>
          <a:p>
            <a:r>
              <a:rPr lang="is-IS" dirty="0" smtClean="0"/>
              <a:t>Where does this data come from originally?</a:t>
            </a:r>
          </a:p>
          <a:p>
            <a:pPr lvl="1"/>
            <a:r>
              <a:rPr lang="is-IS" dirty="0" smtClean="0"/>
              <a:t>Setup during intialization routine</a:t>
            </a:r>
          </a:p>
          <a:p>
            <a:pPr lvl="2"/>
            <a:r>
              <a:rPr lang="is-IS" dirty="0" smtClean="0"/>
              <a:t>Passes in context for follow-on tool</a:t>
            </a:r>
          </a:p>
          <a:p>
            <a:pPr lvl="2"/>
            <a:r>
              <a:rPr lang="is-IS" dirty="0" smtClean="0"/>
              <a:t>Passes in PMPI function table</a:t>
            </a:r>
          </a:p>
          <a:p>
            <a:pPr lvl="1"/>
            <a:r>
              <a:rPr lang="is-IS" dirty="0" smtClean="0"/>
              <a:t>Tools then stores that information</a:t>
            </a:r>
          </a:p>
          <a:p>
            <a:pPr lvl="1"/>
            <a:endParaRPr lang="is-IS" dirty="0" smtClean="0"/>
          </a:p>
          <a:p>
            <a:pPr lvl="1"/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68682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1: Function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to store one function pointer for each MPI function</a:t>
            </a:r>
          </a:p>
          <a:p>
            <a:pPr lvl="1"/>
            <a:r>
              <a:rPr lang="en-US" dirty="0" smtClean="0"/>
              <a:t>Describes complete interface</a:t>
            </a:r>
          </a:p>
          <a:p>
            <a:pPr lvl="1"/>
            <a:endParaRPr lang="en-US" dirty="0"/>
          </a:p>
          <a:p>
            <a:r>
              <a:rPr lang="en-US" dirty="0" smtClean="0"/>
              <a:t>Tools can use that to query “follow-on functions”</a:t>
            </a:r>
          </a:p>
          <a:p>
            <a:endParaRPr lang="en-US" dirty="0"/>
          </a:p>
          <a:p>
            <a:r>
              <a:rPr lang="en-US" dirty="0" smtClean="0"/>
              <a:t>Specified as opaque objects</a:t>
            </a:r>
          </a:p>
        </p:txBody>
      </p:sp>
    </p:spTree>
    <p:extLst>
      <p:ext uri="{BB962C8B-B14F-4D97-AF65-F5344CB8AC3E}">
        <p14:creationId xmlns:p14="http://schemas.microsoft.com/office/powerpoint/2010/main" val="25883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APIs for Function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trike="sngStrike" dirty="0" smtClean="0"/>
              <a:t>Create a Table</a:t>
            </a:r>
          </a:p>
          <a:p>
            <a:pPr lvl="1"/>
            <a:r>
              <a:rPr lang="en-US" strike="sngStrike" dirty="0" smtClean="0"/>
              <a:t>Out: table handle</a:t>
            </a:r>
          </a:p>
          <a:p>
            <a:r>
              <a:rPr lang="en-US" strike="sngStrike" dirty="0" smtClean="0"/>
              <a:t>Destroy a Table</a:t>
            </a:r>
          </a:p>
          <a:p>
            <a:pPr lvl="1"/>
            <a:r>
              <a:rPr lang="en-US" strike="sngStrike" dirty="0" smtClean="0"/>
              <a:t>In/Out: table handle</a:t>
            </a:r>
          </a:p>
          <a:p>
            <a:r>
              <a:rPr lang="en-US" strike="sngStrike" dirty="0" smtClean="0"/>
              <a:t>Copy a Table</a:t>
            </a:r>
          </a:p>
          <a:p>
            <a:pPr lvl="1"/>
            <a:r>
              <a:rPr lang="en-US" strike="sngStrike" dirty="0" smtClean="0"/>
              <a:t>In: </a:t>
            </a:r>
            <a:r>
              <a:rPr lang="en-US" strike="sngStrike" dirty="0" err="1" smtClean="0"/>
              <a:t>src</a:t>
            </a:r>
            <a:r>
              <a:rPr lang="en-US" strike="sngStrike" dirty="0" smtClean="0"/>
              <a:t> and </a:t>
            </a:r>
            <a:r>
              <a:rPr lang="en-US" strike="sngStrike" dirty="0" err="1" smtClean="0"/>
              <a:t>dst</a:t>
            </a:r>
            <a:r>
              <a:rPr lang="en-US" strike="sngStrike" dirty="0" smtClean="0"/>
              <a:t> table handles</a:t>
            </a:r>
          </a:p>
          <a:p>
            <a:r>
              <a:rPr lang="en-US" dirty="0" smtClean="0"/>
              <a:t>Query one Function</a:t>
            </a:r>
          </a:p>
          <a:p>
            <a:pPr lvl="1"/>
            <a:r>
              <a:rPr lang="en-US" dirty="0" smtClean="0"/>
              <a:t>In: table handle, function ID or name</a:t>
            </a:r>
          </a:p>
          <a:p>
            <a:pPr lvl="1"/>
            <a:r>
              <a:rPr lang="en-US" dirty="0" smtClean="0"/>
              <a:t>Out: function</a:t>
            </a:r>
          </a:p>
          <a:p>
            <a:r>
              <a:rPr lang="en-US" dirty="0" smtClean="0"/>
              <a:t>Set one Function</a:t>
            </a:r>
          </a:p>
          <a:p>
            <a:pPr lvl="1"/>
            <a:r>
              <a:rPr lang="en-US" dirty="0" smtClean="0"/>
              <a:t>In: table handle, function ID or name, function</a:t>
            </a:r>
          </a:p>
          <a:p>
            <a:r>
              <a:rPr lang="en-US" dirty="0" smtClean="0"/>
              <a:t>Unset </a:t>
            </a:r>
            <a:r>
              <a:rPr lang="en-US" dirty="0"/>
              <a:t>one Function</a:t>
            </a:r>
          </a:p>
          <a:p>
            <a:pPr lvl="1"/>
            <a:r>
              <a:rPr lang="en-US" dirty="0"/>
              <a:t>In: table handle, function ID or </a:t>
            </a:r>
            <a:r>
              <a:rPr lang="en-US" dirty="0" smtClean="0"/>
              <a:t>name</a:t>
            </a:r>
          </a:p>
          <a:p>
            <a:pPr lvl="1"/>
            <a:endParaRPr lang="en-US" dirty="0"/>
          </a:p>
          <a:p>
            <a:r>
              <a:rPr lang="en-US" dirty="0" smtClean="0"/>
              <a:t>Needs enumeration of all MPI functions</a:t>
            </a:r>
          </a:p>
          <a:p>
            <a:pPr lvl="1"/>
            <a:r>
              <a:rPr lang="en-US" dirty="0" smtClean="0"/>
              <a:t>Alternative: strings (?)</a:t>
            </a:r>
          </a:p>
          <a:p>
            <a:r>
              <a:rPr lang="en-US" dirty="0" smtClean="0"/>
              <a:t>Likely to contain other tool routines (</a:t>
            </a:r>
            <a:r>
              <a:rPr lang="en-US" dirty="0" err="1" smtClean="0"/>
              <a:t>init</a:t>
            </a:r>
            <a:r>
              <a:rPr lang="en-US" dirty="0" smtClean="0"/>
              <a:t>/finalize/</a:t>
            </a:r>
            <a:r>
              <a:rPr lang="is-IS" dirty="0" smtClean="0"/>
              <a:t>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2: Tools and Instances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Tools expose a set of intercepted routines</a:t>
            </a:r>
          </a:p>
          <a:p>
            <a:pPr lvl="1"/>
            <a:r>
              <a:rPr lang="en-US" dirty="0" smtClean="0"/>
              <a:t>Typically implemented as a shared library</a:t>
            </a:r>
          </a:p>
          <a:p>
            <a:pPr lvl="1"/>
            <a:r>
              <a:rPr lang="en-US" dirty="0" smtClean="0"/>
              <a:t>Magically gets loaded</a:t>
            </a:r>
          </a:p>
          <a:p>
            <a:pPr lvl="2"/>
            <a:r>
              <a:rPr lang="en-US" dirty="0" smtClean="0"/>
              <a:t>Let’s discuss that later</a:t>
            </a:r>
          </a:p>
          <a:p>
            <a:pPr lvl="1"/>
            <a:r>
              <a:rPr lang="en-US" dirty="0" smtClean="0"/>
              <a:t>Doesn’t do anything by itself</a:t>
            </a:r>
          </a:p>
          <a:p>
            <a:pPr lvl="2"/>
            <a:r>
              <a:rPr lang="en-US" dirty="0" smtClean="0"/>
              <a:t>No automatic interception</a:t>
            </a:r>
          </a:p>
          <a:p>
            <a:pPr lvl="2"/>
            <a:r>
              <a:rPr lang="en-US" dirty="0" smtClean="0"/>
              <a:t>Just provides routines</a:t>
            </a:r>
          </a:p>
          <a:p>
            <a:r>
              <a:rPr lang="en-US" dirty="0" smtClean="0"/>
              <a:t>Tool instances are built from tools</a:t>
            </a:r>
          </a:p>
          <a:p>
            <a:pPr lvl="1"/>
            <a:r>
              <a:rPr lang="en-US" dirty="0" smtClean="0"/>
              <a:t>Use the set of intercepted routines</a:t>
            </a:r>
          </a:p>
          <a:p>
            <a:pPr lvl="1"/>
            <a:r>
              <a:rPr lang="en-US" dirty="0" smtClean="0"/>
              <a:t>Instances have their own context</a:t>
            </a:r>
          </a:p>
          <a:p>
            <a:pPr lvl="2"/>
            <a:r>
              <a:rPr lang="en-US" dirty="0" smtClean="0"/>
              <a:t>Instances don’t share context</a:t>
            </a:r>
          </a:p>
          <a:p>
            <a:pPr lvl="1"/>
            <a:r>
              <a:rPr lang="en-US" dirty="0" smtClean="0"/>
              <a:t>Context = void pointer to store information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Bringup</a:t>
            </a:r>
            <a:r>
              <a:rPr lang="en-US" dirty="0" smtClean="0"/>
              <a:t> steps (before </a:t>
            </a:r>
            <a:r>
              <a:rPr lang="en-US" dirty="0" err="1" smtClean="0"/>
              <a:t>MPI_Init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1: tools get registered</a:t>
            </a:r>
          </a:p>
          <a:p>
            <a:pPr lvl="1"/>
            <a:r>
              <a:rPr lang="en-US" dirty="0" smtClean="0"/>
              <a:t>This loads the tools </a:t>
            </a:r>
          </a:p>
          <a:p>
            <a:pPr lvl="1"/>
            <a:r>
              <a:rPr lang="en-US" dirty="0" smtClean="0"/>
              <a:t>MPI now knows about them</a:t>
            </a:r>
          </a:p>
          <a:p>
            <a:r>
              <a:rPr lang="en-US" dirty="0" smtClean="0"/>
              <a:t>Step 2: tools get initialized</a:t>
            </a:r>
          </a:p>
          <a:p>
            <a:pPr lvl="1"/>
            <a:r>
              <a:rPr lang="en-US" dirty="0" smtClean="0"/>
              <a:t>Make their wrapped functions known</a:t>
            </a:r>
          </a:p>
          <a:p>
            <a:pPr lvl="1"/>
            <a:r>
              <a:rPr lang="en-US" dirty="0" smtClean="0"/>
              <a:t>Provide meta data</a:t>
            </a:r>
          </a:p>
          <a:p>
            <a:r>
              <a:rPr lang="en-US" dirty="0" smtClean="0"/>
              <a:t>Step 3: MPI creates a list of tool to instantiate</a:t>
            </a:r>
          </a:p>
          <a:p>
            <a:pPr lvl="1"/>
            <a:r>
              <a:rPr lang="en-US" dirty="0" smtClean="0"/>
              <a:t>Let’s leave that to magic</a:t>
            </a:r>
          </a:p>
          <a:p>
            <a:pPr lvl="1"/>
            <a:r>
              <a:rPr lang="en-US" dirty="0" smtClean="0"/>
              <a:t>Result is an ordered list of tools to create instances for</a:t>
            </a:r>
          </a:p>
          <a:p>
            <a:r>
              <a:rPr lang="en-US" dirty="0" smtClean="0"/>
              <a:t>Step 4: tools instances get initialized</a:t>
            </a:r>
          </a:p>
          <a:p>
            <a:pPr lvl="1"/>
            <a:r>
              <a:rPr lang="en-US" dirty="0" smtClean="0"/>
              <a:t>Tools get context</a:t>
            </a:r>
          </a:p>
          <a:p>
            <a:pPr lvl="1"/>
            <a:r>
              <a:rPr lang="en-US" dirty="0" smtClean="0"/>
              <a:t>Done bottom up (see late why)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2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Tool Registration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429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Option 1 / Callback</a:t>
            </a:r>
          </a:p>
          <a:p>
            <a:pPr lvl="1"/>
            <a:r>
              <a:rPr lang="en-US" dirty="0" smtClean="0"/>
              <a:t>MPI searches for available intercepts and remembers them</a:t>
            </a:r>
          </a:p>
          <a:p>
            <a:pPr lvl="1"/>
            <a:r>
              <a:rPr lang="en-US" dirty="0" smtClean="0"/>
              <a:t>Tool implements a well defined callback routine (special QMPI routine)</a:t>
            </a:r>
          </a:p>
          <a:p>
            <a:pPr lvl="1"/>
            <a:r>
              <a:rPr lang="en-US" dirty="0" smtClean="0"/>
              <a:t>Routine gets called from MPI </a:t>
            </a:r>
          </a:p>
          <a:p>
            <a:pPr lvl="1"/>
            <a:r>
              <a:rPr lang="en-US" dirty="0" smtClean="0"/>
              <a:t>Tools fills out a “who am I” record and returns it</a:t>
            </a:r>
          </a:p>
          <a:p>
            <a:pPr lvl="1"/>
            <a:r>
              <a:rPr lang="en-US" dirty="0" smtClean="0"/>
              <a:t>Returns pointer to initialization routine</a:t>
            </a:r>
          </a:p>
          <a:p>
            <a:r>
              <a:rPr lang="en-US" dirty="0" smtClean="0"/>
              <a:t>Option 2 / Self registration</a:t>
            </a:r>
          </a:p>
          <a:p>
            <a:pPr lvl="1"/>
            <a:r>
              <a:rPr lang="en-US" dirty="0" smtClean="0"/>
              <a:t>Tool gets “magically” initialized (</a:t>
            </a:r>
            <a:r>
              <a:rPr lang="en-US" dirty="0" err="1" smtClean="0"/>
              <a:t>ini</a:t>
            </a:r>
            <a:r>
              <a:rPr lang="en-US" dirty="0" smtClean="0"/>
              <a:t> routines)</a:t>
            </a:r>
          </a:p>
          <a:p>
            <a:pPr lvl="1"/>
            <a:r>
              <a:rPr lang="en-US" dirty="0" smtClean="0"/>
              <a:t>Tool registers itself by calling the MPI function for tool registration</a:t>
            </a:r>
          </a:p>
          <a:p>
            <a:pPr lvl="1"/>
            <a:r>
              <a:rPr lang="en-US" dirty="0" smtClean="0"/>
              <a:t>Tool passes that table to MPI</a:t>
            </a:r>
          </a:p>
          <a:p>
            <a:pPr lvl="1"/>
            <a:r>
              <a:rPr lang="en-US" dirty="0"/>
              <a:t>Tools fills out a “who am I” record and </a:t>
            </a:r>
            <a:r>
              <a:rPr lang="en-US" dirty="0" smtClean="0"/>
              <a:t>passes it</a:t>
            </a:r>
            <a:endParaRPr lang="en-US" dirty="0"/>
          </a:p>
          <a:p>
            <a:pPr lvl="1"/>
            <a:r>
              <a:rPr lang="en-US" dirty="0" smtClean="0"/>
              <a:t>Provides pointer </a:t>
            </a:r>
            <a:r>
              <a:rPr lang="en-US" dirty="0"/>
              <a:t>to initialization routine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6754" y="5799909"/>
            <a:ext cx="8830492" cy="927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Should we allow (or enable for the future) dynamic registration?</a:t>
            </a:r>
          </a:p>
          <a:p>
            <a:pPr algn="ctr"/>
            <a:r>
              <a:rPr lang="en-US" dirty="0" smtClean="0"/>
              <a:t>What about dynamic addition of routines?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1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Tool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 calls initialization routines</a:t>
            </a:r>
          </a:p>
          <a:p>
            <a:pPr lvl="1"/>
            <a:r>
              <a:rPr lang="en-US" dirty="0" smtClean="0"/>
              <a:t>Arbitrary order</a:t>
            </a:r>
          </a:p>
          <a:p>
            <a:pPr lvl="1"/>
            <a:r>
              <a:rPr lang="en-US" dirty="0" smtClean="0"/>
              <a:t>MPI passes function table</a:t>
            </a:r>
            <a:endParaRPr lang="en-US" dirty="0"/>
          </a:p>
          <a:p>
            <a:pPr lvl="2"/>
            <a:r>
              <a:rPr lang="en-US" dirty="0" smtClean="0"/>
              <a:t>Represents </a:t>
            </a:r>
            <a:r>
              <a:rPr lang="en-US" dirty="0"/>
              <a:t>all intercepted </a:t>
            </a:r>
            <a:r>
              <a:rPr lang="en-US" dirty="0" smtClean="0"/>
              <a:t>routines MPI could find</a:t>
            </a:r>
          </a:p>
          <a:p>
            <a:pPr lvl="3"/>
            <a:r>
              <a:rPr lang="en-US" dirty="0" smtClean="0"/>
              <a:t>Typically used for option 1 </a:t>
            </a:r>
          </a:p>
          <a:p>
            <a:pPr lvl="2"/>
            <a:r>
              <a:rPr lang="en-US" dirty="0" smtClean="0"/>
              <a:t>Can be manipulated </a:t>
            </a:r>
            <a:r>
              <a:rPr lang="en-US" dirty="0"/>
              <a:t>during the </a:t>
            </a:r>
            <a:r>
              <a:rPr lang="en-US" dirty="0" smtClean="0"/>
              <a:t>initialization</a:t>
            </a:r>
          </a:p>
          <a:p>
            <a:pPr lvl="3"/>
            <a:r>
              <a:rPr lang="en-US" dirty="0" smtClean="0"/>
              <a:t>Typically used for option 2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This step could be combined with Step 1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29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Magic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50" y="1710507"/>
            <a:ext cx="7367452" cy="448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1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Magic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 decides on a list of tool instances to use</a:t>
            </a:r>
          </a:p>
          <a:p>
            <a:pPr lvl="1"/>
            <a:r>
              <a:rPr lang="en-US" dirty="0" smtClean="0"/>
              <a:t>Creates a tool stack</a:t>
            </a:r>
          </a:p>
          <a:p>
            <a:pPr lvl="1"/>
            <a:r>
              <a:rPr lang="en-US" dirty="0" smtClean="0"/>
              <a:t>Mechanism open (e.g., </a:t>
            </a:r>
            <a:r>
              <a:rPr lang="en-US" dirty="0" err="1"/>
              <a:t>E</a:t>
            </a:r>
            <a:r>
              <a:rPr lang="en-US" dirty="0" err="1" smtClean="0"/>
              <a:t>nv</a:t>
            </a:r>
            <a:r>
              <a:rPr lang="en-US" dirty="0" smtClean="0"/>
              <a:t>. Variable or MPI_T variable)</a:t>
            </a:r>
            <a:endParaRPr lang="en-US" dirty="0"/>
          </a:p>
          <a:p>
            <a:r>
              <a:rPr lang="en-US" dirty="0" smtClean="0"/>
              <a:t>These tools are nested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96834" y="3474721"/>
            <a:ext cx="2468880" cy="339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App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360023" y="3916681"/>
            <a:ext cx="2468880" cy="339634"/>
          </a:xfrm>
          <a:prstGeom prst="rect">
            <a:avLst/>
          </a:prstGeom>
          <a:ln w="26424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Tool 1 / top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923212" y="4358641"/>
            <a:ext cx="2468880" cy="339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Tool 2 / top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86401" y="4800601"/>
            <a:ext cx="2468880" cy="339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“PMPI” </a:t>
            </a:r>
            <a:r>
              <a:rPr lang="en-US" dirty="0" smtClean="0"/>
              <a:t>Routine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923212" y="5248003"/>
            <a:ext cx="2468880" cy="339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Tool 2 / bottom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360023" y="5695405"/>
            <a:ext cx="2468880" cy="339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Tool 1 / bottom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96834" y="6142807"/>
            <a:ext cx="2468880" cy="339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App</a:t>
            </a:r>
            <a:endParaRPr lang="en-US" dirty="0"/>
          </a:p>
        </p:txBody>
      </p:sp>
      <p:cxnSp>
        <p:nvCxnSpPr>
          <p:cNvPr id="19" name="Elbow Connector 18"/>
          <p:cNvCxnSpPr>
            <a:stCxn id="5" idx="2"/>
            <a:endCxn id="9" idx="1"/>
          </p:cNvCxnSpPr>
          <p:nvPr/>
        </p:nvCxnSpPr>
        <p:spPr>
          <a:xfrm rot="16200000" flipH="1">
            <a:off x="2059577" y="3786051"/>
            <a:ext cx="272143" cy="328749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9" idx="2"/>
            <a:endCxn id="10" idx="1"/>
          </p:cNvCxnSpPr>
          <p:nvPr/>
        </p:nvCxnSpPr>
        <p:spPr>
          <a:xfrm rot="16200000" flipH="1">
            <a:off x="3622766" y="4228011"/>
            <a:ext cx="272143" cy="328749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0" idx="2"/>
            <a:endCxn id="11" idx="1"/>
          </p:cNvCxnSpPr>
          <p:nvPr/>
        </p:nvCxnSpPr>
        <p:spPr>
          <a:xfrm rot="16200000" flipH="1">
            <a:off x="5185955" y="4669971"/>
            <a:ext cx="272143" cy="328749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11" idx="2"/>
            <a:endCxn id="12" idx="3"/>
          </p:cNvCxnSpPr>
          <p:nvPr/>
        </p:nvCxnSpPr>
        <p:spPr>
          <a:xfrm rot="5400000">
            <a:off x="6417675" y="5114653"/>
            <a:ext cx="277585" cy="328749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12" idx="2"/>
            <a:endCxn id="13" idx="3"/>
          </p:cNvCxnSpPr>
          <p:nvPr/>
        </p:nvCxnSpPr>
        <p:spPr>
          <a:xfrm rot="5400000">
            <a:off x="4854486" y="5562055"/>
            <a:ext cx="277585" cy="328749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5400000">
            <a:off x="3291297" y="6009457"/>
            <a:ext cx="277585" cy="328749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239617" y="3814354"/>
            <a:ext cx="6082748" cy="232301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803374" y="4332515"/>
            <a:ext cx="4373217" cy="12605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393635" y="4724401"/>
            <a:ext cx="2663687" cy="49203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67993" y="3508858"/>
            <a:ext cx="1454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Full MPI API</a:t>
            </a: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727216" y="3979667"/>
            <a:ext cx="1454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Full MPI API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573796" y="4437409"/>
            <a:ext cx="1454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Full MPI API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3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Tool Instance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This step happens before </a:t>
            </a:r>
            <a:r>
              <a:rPr lang="en-US" dirty="0" err="1" smtClean="0"/>
              <a:t>MPI_Init</a:t>
            </a:r>
            <a:r>
              <a:rPr lang="en-US" dirty="0" smtClean="0"/>
              <a:t> and is a local call</a:t>
            </a:r>
          </a:p>
          <a:p>
            <a:pPr lvl="1"/>
            <a:r>
              <a:rPr lang="en-US" dirty="0" smtClean="0"/>
              <a:t>No communication in this call, yet</a:t>
            </a:r>
          </a:p>
          <a:p>
            <a:pPr lvl="1"/>
            <a:r>
              <a:rPr lang="en-US" dirty="0" smtClean="0"/>
              <a:t>Is this sufficient? Or are there use cases where we would need this?</a:t>
            </a:r>
          </a:p>
          <a:p>
            <a:r>
              <a:rPr lang="en-US" dirty="0" smtClean="0"/>
              <a:t>Each tool gets initialized </a:t>
            </a:r>
            <a:r>
              <a:rPr lang="en-US" strike="sngStrike" dirty="0" smtClean="0"/>
              <a:t>in reverse order</a:t>
            </a:r>
          </a:p>
          <a:p>
            <a:pPr lvl="1"/>
            <a:r>
              <a:rPr lang="en-US" dirty="0" smtClean="0"/>
              <a:t>Instance initialization routine stored in function table for tool</a:t>
            </a:r>
          </a:p>
          <a:p>
            <a:pPr lvl="1"/>
            <a:r>
              <a:rPr lang="en-US" dirty="0" smtClean="0"/>
              <a:t>Do we need a fixed order so we can profile initialization?</a:t>
            </a:r>
          </a:p>
          <a:p>
            <a:pPr lvl="2"/>
            <a:r>
              <a:rPr lang="en-US" dirty="0" smtClean="0"/>
              <a:t>Perhaps not if this is before </a:t>
            </a:r>
            <a:r>
              <a:rPr lang="en-US" dirty="0" err="1" smtClean="0"/>
              <a:t>MPI_Init</a:t>
            </a:r>
            <a:endParaRPr lang="en-US" dirty="0" smtClean="0"/>
          </a:p>
          <a:p>
            <a:r>
              <a:rPr lang="en-US" dirty="0" smtClean="0"/>
              <a:t> Initialization routine gets passed</a:t>
            </a:r>
          </a:p>
          <a:p>
            <a:pPr lvl="1"/>
            <a:r>
              <a:rPr lang="en-US" dirty="0" smtClean="0"/>
              <a:t>IN/OUT: A void pointer to store tool instance context</a:t>
            </a:r>
          </a:p>
          <a:p>
            <a:pPr lvl="1"/>
            <a:r>
              <a:rPr lang="en-US" dirty="0" smtClean="0"/>
              <a:t>IN: An opaque void pointer</a:t>
            </a:r>
          </a:p>
          <a:p>
            <a:pPr lvl="2"/>
            <a:r>
              <a:rPr lang="en-US" dirty="0" smtClean="0"/>
              <a:t>This is the context for the follow on tool</a:t>
            </a:r>
          </a:p>
          <a:p>
            <a:pPr lvl="1"/>
            <a:r>
              <a:rPr lang="en-US" dirty="0" smtClean="0"/>
              <a:t>IN: A function table containing the PMPI routines</a:t>
            </a:r>
          </a:p>
          <a:p>
            <a:pPr lvl="2"/>
            <a:r>
              <a:rPr lang="en-US" dirty="0" smtClean="0"/>
              <a:t>Who owns this table?</a:t>
            </a:r>
          </a:p>
          <a:p>
            <a:pPr lvl="2"/>
            <a:r>
              <a:rPr lang="en-US" dirty="0" smtClean="0"/>
              <a:t>When can it change and who can do this?</a:t>
            </a:r>
          </a:p>
          <a:p>
            <a:pPr lvl="2"/>
            <a:r>
              <a:rPr lang="en-US" dirty="0" smtClean="0"/>
              <a:t>Or can this just be a tool ID</a:t>
            </a:r>
          </a:p>
          <a:p>
            <a:r>
              <a:rPr lang="en-US" dirty="0" smtClean="0"/>
              <a:t>Tool responsibilities</a:t>
            </a:r>
          </a:p>
          <a:p>
            <a:pPr lvl="1"/>
            <a:r>
              <a:rPr lang="en-US" dirty="0" smtClean="0"/>
              <a:t>Create storage structure and hook it to void pointer</a:t>
            </a:r>
          </a:p>
          <a:p>
            <a:pPr lvl="1"/>
            <a:r>
              <a:rPr lang="en-US" dirty="0" smtClean="0"/>
              <a:t>Store opaque pointer and function table in that structure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92500" lnSpcReduction="20000"/>
          </a:bodyPr>
          <a:lstStyle/>
          <a:p>
            <a:pPr marL="274320" lvl="1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QMPI_X(&lt;MPI arguments&gt;, void* context, </a:t>
            </a:r>
            <a:r>
              <a:rPr lang="en-US" dirty="0" err="1" smtClean="0"/>
              <a:t>MPI_blob</a:t>
            </a:r>
            <a:r>
              <a:rPr lang="en-US" dirty="0" smtClean="0"/>
              <a:t> blob</a:t>
            </a:r>
            <a:r>
              <a:rPr lang="is-IS" dirty="0" smtClean="0"/>
              <a:t>)</a:t>
            </a:r>
            <a:endParaRPr lang="is-IS" dirty="0"/>
          </a:p>
          <a:p>
            <a:pPr marL="274320" lvl="1" indent="0">
              <a:buNone/>
            </a:pPr>
            <a:r>
              <a:rPr lang="is-IS" dirty="0" smtClean="0"/>
              <a:t>{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retrieve function table from context -&gt; next_table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strike="sngStrike" dirty="0" smtClean="0">
                <a:solidFill>
                  <a:srgbClr val="FF0000"/>
                </a:solidFill>
              </a:rPr>
              <a:t>retrieve opaque pointer from context -&gt; next_context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qmpi_x_t pqmpi_x;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MPI_Table_query(</a:t>
            </a:r>
            <a:r>
              <a:rPr lang="is-IS" strike="sngStrike" dirty="0" smtClean="0"/>
              <a:t>“</a:t>
            </a:r>
            <a:r>
              <a:rPr lang="is-IS" dirty="0" smtClean="0"/>
              <a:t>QMPI_X</a:t>
            </a:r>
            <a:r>
              <a:rPr lang="is-IS" strike="sngStrike" dirty="0" smtClean="0"/>
              <a:t>”</a:t>
            </a:r>
            <a:r>
              <a:rPr lang="is-IS" dirty="0" smtClean="0"/>
              <a:t>, &amp;pqmpi_x</a:t>
            </a:r>
            <a:r>
              <a:rPr lang="is-IS" b="1" dirty="0" smtClean="0">
                <a:solidFill>
                  <a:srgbClr val="FF0000"/>
                </a:solidFill>
              </a:rPr>
              <a:t>,&amp;next_context</a:t>
            </a:r>
            <a:r>
              <a:rPr lang="is-IS" dirty="0" smtClean="0"/>
              <a:t>,next_table);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... </a:t>
            </a:r>
            <a:r>
              <a:rPr lang="en-US" dirty="0" smtClean="0"/>
              <a:t>D</a:t>
            </a:r>
            <a:r>
              <a:rPr lang="is-IS" dirty="0" smtClean="0"/>
              <a:t>o work ...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err=pqmpi_x(&lt;MPI arguments&gt;, next_context, blob);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... Do work ...</a:t>
            </a:r>
          </a:p>
          <a:p>
            <a:pPr marL="274320" lvl="1" indent="0">
              <a:buNone/>
            </a:pPr>
            <a:r>
              <a:rPr lang="is-IS" dirty="0"/>
              <a:t>	</a:t>
            </a:r>
            <a:r>
              <a:rPr lang="is-IS" dirty="0" smtClean="0"/>
              <a:t>return err;</a:t>
            </a:r>
          </a:p>
          <a:p>
            <a:pPr marL="274320" lvl="1" indent="0">
              <a:buNone/>
            </a:pPr>
            <a:r>
              <a:rPr lang="is-IS" dirty="0" smtClean="0"/>
              <a:t>}</a:t>
            </a:r>
          </a:p>
          <a:p>
            <a:r>
              <a:rPr lang="is-IS" dirty="0" smtClean="0"/>
              <a:t>Note: query routine should be called once during initialization</a:t>
            </a:r>
          </a:p>
          <a:p>
            <a:r>
              <a:rPr lang="is-IS" dirty="0" smtClean="0"/>
              <a:t>Blob contains MPI internal information, such Fortran flag </a:t>
            </a:r>
          </a:p>
          <a:p>
            <a:r>
              <a:rPr lang="is-IS" dirty="0" smtClean="0"/>
              <a:t>When next routine is not implemented in the next level, MPI would point past it to the next tool or MPI itself</a:t>
            </a:r>
          </a:p>
          <a:p>
            <a:pPr lvl="1"/>
            <a:r>
              <a:rPr lang="is-IS" dirty="0" smtClean="0"/>
              <a:t>Open question: how to get the right context then?</a:t>
            </a:r>
          </a:p>
          <a:p>
            <a:pPr lvl="1"/>
            <a:r>
              <a:rPr lang="is-IS" dirty="0" smtClean="0"/>
              <a:t>Must have context on a per function basis (changes in red above)</a:t>
            </a:r>
          </a:p>
        </p:txBody>
      </p:sp>
    </p:spTree>
    <p:extLst>
      <p:ext uri="{BB962C8B-B14F-4D97-AF65-F5344CB8AC3E}">
        <p14:creationId xmlns:p14="http://schemas.microsoft.com/office/powerpoint/2010/main" val="180758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Needs to be Standardized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Function Tables</a:t>
            </a:r>
          </a:p>
          <a:p>
            <a:pPr lvl="1"/>
            <a:r>
              <a:rPr lang="en-US" strike="sngStrike" dirty="0" smtClean="0"/>
              <a:t>Type and access function</a:t>
            </a:r>
          </a:p>
          <a:p>
            <a:pPr lvl="1"/>
            <a:r>
              <a:rPr lang="en-US" dirty="0" smtClean="0"/>
              <a:t>Direct table or </a:t>
            </a: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but this exposes a lot to the user</a:t>
            </a:r>
          </a:p>
          <a:p>
            <a:pPr lvl="2"/>
            <a:r>
              <a:rPr lang="en-US" dirty="0" smtClean="0"/>
              <a:t>Each entry is a tuple (</a:t>
            </a:r>
            <a:r>
              <a:rPr lang="en-US" dirty="0" err="1" smtClean="0"/>
              <a:t>fct</a:t>
            </a:r>
            <a:r>
              <a:rPr lang="en-US" dirty="0" smtClean="0"/>
              <a:t>. Pointer / Context Pointer)</a:t>
            </a:r>
          </a:p>
          <a:p>
            <a:pPr lvl="1"/>
            <a:r>
              <a:rPr lang="en-US" dirty="0" smtClean="0"/>
              <a:t>Open question: </a:t>
            </a:r>
            <a:r>
              <a:rPr lang="en-US" dirty="0" err="1" smtClean="0"/>
              <a:t>struct</a:t>
            </a:r>
            <a:r>
              <a:rPr lang="en-US" dirty="0" smtClean="0"/>
              <a:t> (type safe) or </a:t>
            </a:r>
            <a:r>
              <a:rPr lang="en-US" dirty="0" err="1" smtClean="0"/>
              <a:t>enum</a:t>
            </a:r>
            <a:r>
              <a:rPr lang="en-US" dirty="0" smtClean="0"/>
              <a:t> &amp; array (we could iterate)</a:t>
            </a:r>
          </a:p>
          <a:p>
            <a:pPr lvl="2"/>
            <a:r>
              <a:rPr lang="en-US" dirty="0" smtClean="0"/>
              <a:t>Leaning towards </a:t>
            </a:r>
            <a:r>
              <a:rPr lang="en-US" dirty="0" err="1" smtClean="0"/>
              <a:t>struct</a:t>
            </a:r>
            <a:r>
              <a:rPr lang="en-US" dirty="0" smtClean="0"/>
              <a:t>, at least for the function table</a:t>
            </a:r>
          </a:p>
          <a:p>
            <a:pPr lvl="1"/>
            <a:r>
              <a:rPr lang="en-US" dirty="0" smtClean="0"/>
              <a:t>Or should we hide all this beyond a “function” that could be a macro</a:t>
            </a:r>
          </a:p>
          <a:p>
            <a:pPr lvl="2"/>
            <a:r>
              <a:rPr lang="en-US" dirty="0" smtClean="0"/>
              <a:t>If we have one macro, then we have no type safety / need </a:t>
            </a:r>
            <a:r>
              <a:rPr lang="en-US" dirty="0" err="1" smtClean="0"/>
              <a:t>enum</a:t>
            </a:r>
            <a:r>
              <a:rPr lang="en-US" dirty="0" smtClean="0"/>
              <a:t> as input</a:t>
            </a:r>
          </a:p>
          <a:p>
            <a:pPr lvl="3"/>
            <a:r>
              <a:rPr lang="en-US" dirty="0" smtClean="0"/>
              <a:t>Cannot be done type safe if we use a function / need to cast in this case</a:t>
            </a:r>
          </a:p>
          <a:p>
            <a:pPr lvl="3"/>
            <a:r>
              <a:rPr lang="en-US" dirty="0" smtClean="0"/>
              <a:t>A macro could be type safe, but would be ugly</a:t>
            </a:r>
          </a:p>
          <a:p>
            <a:pPr lvl="2"/>
            <a:r>
              <a:rPr lang="en-US" dirty="0" smtClean="0"/>
              <a:t>One macro for function </a:t>
            </a:r>
            <a:r>
              <a:rPr lang="en-US" dirty="0" err="1" smtClean="0"/>
              <a:t>QMPI_Query_MPI_Send</a:t>
            </a:r>
            <a:endParaRPr lang="en-US" dirty="0" smtClean="0"/>
          </a:p>
          <a:p>
            <a:r>
              <a:rPr lang="en-US" dirty="0" smtClean="0"/>
              <a:t>Shadow API</a:t>
            </a:r>
          </a:p>
          <a:p>
            <a:pPr lvl="1"/>
            <a:r>
              <a:rPr lang="en-US" dirty="0" smtClean="0"/>
              <a:t>All MPI functions with slight modifications</a:t>
            </a:r>
          </a:p>
          <a:p>
            <a:pPr lvl="1"/>
            <a:r>
              <a:rPr lang="en-US" dirty="0" smtClean="0"/>
              <a:t>”Chance to get it right”</a:t>
            </a:r>
          </a:p>
          <a:p>
            <a:r>
              <a:rPr lang="en-US" dirty="0" smtClean="0"/>
              <a:t>Initialization routines for tools and tool instances</a:t>
            </a:r>
          </a:p>
          <a:p>
            <a:pPr lvl="1"/>
            <a:r>
              <a:rPr lang="en-US" dirty="0" smtClean="0"/>
              <a:t>Includes the “who am I” record</a:t>
            </a:r>
          </a:p>
          <a:p>
            <a:r>
              <a:rPr lang="en-US" dirty="0" smtClean="0"/>
              <a:t>Query routines</a:t>
            </a:r>
          </a:p>
          <a:p>
            <a:pPr lvl="1"/>
            <a:r>
              <a:rPr lang="en-US" dirty="0" smtClean="0"/>
              <a:t>Ability to see which tools (and tool instances?) are present </a:t>
            </a:r>
          </a:p>
          <a:p>
            <a:r>
              <a:rPr lang="en-US" dirty="0" smtClean="0"/>
              <a:t>Specification of tools to load</a:t>
            </a:r>
          </a:p>
          <a:p>
            <a:pPr lvl="1"/>
            <a:r>
              <a:rPr lang="en-US" dirty="0" smtClean="0"/>
              <a:t>Do we need that or is that out of the specification?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78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33400"/>
            <a:ext cx="8580783" cy="990600"/>
          </a:xfrm>
        </p:spPr>
        <p:txBody>
          <a:bodyPr/>
          <a:lstStyle/>
          <a:p>
            <a:r>
              <a:rPr lang="en-US" dirty="0" smtClean="0"/>
              <a:t>Can the Query be a Type Safe Macro?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r-IN" sz="2000" dirty="0" smtClean="0"/>
              <a:t>#</a:t>
            </a:r>
            <a:r>
              <a:rPr lang="mr-IN" sz="2000" dirty="0" err="1"/>
              <a:t>define</a:t>
            </a:r>
            <a:r>
              <a:rPr lang="mr-IN" sz="2000" dirty="0"/>
              <a:t> BCAST_T.   </a:t>
            </a:r>
            <a:r>
              <a:rPr lang="mr-IN" sz="2000" dirty="0" err="1"/>
              <a:t>int</a:t>
            </a:r>
            <a:r>
              <a:rPr lang="mr-IN" sz="2000" dirty="0"/>
              <a:t> (*</a:t>
            </a:r>
            <a:r>
              <a:rPr lang="mr-IN" sz="2000" dirty="0" err="1"/>
              <a:t>bcast</a:t>
            </a:r>
            <a:r>
              <a:rPr lang="mr-IN" sz="2000" dirty="0"/>
              <a:t>)( .... )</a:t>
            </a:r>
          </a:p>
          <a:p>
            <a:r>
              <a:rPr lang="en-US" sz="2000" dirty="0" smtClean="0"/>
              <a:t>#</a:t>
            </a:r>
            <a:r>
              <a:rPr lang="en-US" sz="2000" dirty="0"/>
              <a:t>define QUERY( BCAST )  (BCAST ## _T) table[ BCAST </a:t>
            </a:r>
            <a:r>
              <a:rPr lang="en-US" sz="2000" dirty="0" smtClean="0"/>
              <a:t>]</a:t>
            </a:r>
          </a:p>
          <a:p>
            <a:endParaRPr lang="en-US" sz="2000" dirty="0"/>
          </a:p>
          <a:p>
            <a:r>
              <a:rPr lang="en-US" sz="2000" dirty="0" smtClean="0"/>
              <a:t>Comfort level of putting this into the standard</a:t>
            </a:r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/>
              <a:t>THIS NEEDS MORE DISCUSSION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30707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Consider: Use of MPI_T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tool does </a:t>
            </a:r>
            <a:r>
              <a:rPr lang="en-US" dirty="0" err="1" smtClean="0"/>
              <a:t>MPI_T_Init</a:t>
            </a:r>
            <a:endParaRPr lang="en-US" dirty="0" smtClean="0"/>
          </a:p>
          <a:p>
            <a:pPr lvl="1"/>
            <a:r>
              <a:rPr lang="en-US" dirty="0" smtClean="0"/>
              <a:t>New tool, new variables</a:t>
            </a:r>
          </a:p>
          <a:p>
            <a:pPr lvl="1"/>
            <a:endParaRPr lang="en-US" dirty="0"/>
          </a:p>
          <a:p>
            <a:r>
              <a:rPr lang="en-US" dirty="0" smtClean="0"/>
              <a:t>MPI_NEXT_FUNCTION variable would have a different meaning for each tool</a:t>
            </a:r>
          </a:p>
          <a:p>
            <a:pPr lvl="1"/>
            <a:r>
              <a:rPr lang="en-US" dirty="0" smtClean="0"/>
              <a:t>Bound to an MPI FUNCTION OBJECT</a:t>
            </a:r>
          </a:p>
          <a:p>
            <a:pPr lvl="1"/>
            <a:endParaRPr lang="en-US" smtClean="0"/>
          </a:p>
          <a:p>
            <a:pPr lvl="1"/>
            <a:endParaRPr lang="en-US"/>
          </a:p>
          <a:p>
            <a:pPr lvl="1"/>
            <a:endParaRPr lang="en-US" dirty="0"/>
          </a:p>
          <a:p>
            <a:r>
              <a:rPr lang="en-US" dirty="0" smtClean="0"/>
              <a:t>THIS NEEDS MORE DISCUSSION</a:t>
            </a:r>
          </a:p>
        </p:txBody>
      </p:sp>
    </p:spTree>
    <p:extLst>
      <p:ext uri="{BB962C8B-B14F-4D97-AF65-F5344CB8AC3E}">
        <p14:creationId xmlns:p14="http://schemas.microsoft.com/office/powerpoint/2010/main" val="1109591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 between PMPI and QMPI</a:t>
            </a:r>
          </a:p>
          <a:p>
            <a:pPr lvl="1"/>
            <a:r>
              <a:rPr lang="en-US" dirty="0" smtClean="0"/>
              <a:t>Deprecate PMPI</a:t>
            </a:r>
          </a:p>
          <a:p>
            <a:pPr lvl="1"/>
            <a:r>
              <a:rPr lang="en-US" dirty="0" smtClean="0"/>
              <a:t>For a while this needs to be interoperable</a:t>
            </a:r>
          </a:p>
          <a:p>
            <a:pPr lvl="2"/>
            <a:r>
              <a:rPr lang="en-US" dirty="0" smtClean="0"/>
              <a:t>PMPI is likely on top of the new infrastructure</a:t>
            </a:r>
          </a:p>
          <a:p>
            <a:pPr lvl="2"/>
            <a:r>
              <a:rPr lang="en-US" dirty="0" smtClean="0"/>
              <a:t>In intercepts the actual MPI calls from the app</a:t>
            </a:r>
          </a:p>
          <a:p>
            <a:r>
              <a:rPr lang="en-US" dirty="0" smtClean="0"/>
              <a:t>Threading support</a:t>
            </a:r>
          </a:p>
          <a:p>
            <a:pPr lvl="1"/>
            <a:r>
              <a:rPr lang="en-US" dirty="0" smtClean="0"/>
              <a:t>What if tool needs thread support itself</a:t>
            </a:r>
          </a:p>
          <a:p>
            <a:r>
              <a:rPr lang="en-US" dirty="0" smtClean="0"/>
              <a:t>Who am I field</a:t>
            </a:r>
          </a:p>
          <a:p>
            <a:pPr lvl="1"/>
            <a:r>
              <a:rPr lang="en-US" dirty="0" smtClean="0"/>
              <a:t>Versioning</a:t>
            </a:r>
          </a:p>
          <a:p>
            <a:pPr lvl="1"/>
            <a:r>
              <a:rPr lang="en-US" dirty="0" smtClean="0"/>
              <a:t>Unique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598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Tools / Open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“next tables”</a:t>
            </a:r>
          </a:p>
          <a:p>
            <a:pPr lvl="1"/>
            <a:r>
              <a:rPr lang="en-US" dirty="0" smtClean="0"/>
              <a:t>When can it happen</a:t>
            </a:r>
          </a:p>
          <a:p>
            <a:pPr lvl="1"/>
            <a:r>
              <a:rPr lang="en-US" dirty="0" smtClean="0"/>
              <a:t>Who gets notified</a:t>
            </a:r>
          </a:p>
          <a:p>
            <a:pPr lvl="1"/>
            <a:r>
              <a:rPr lang="en-US" dirty="0" smtClean="0"/>
              <a:t>Thread safety</a:t>
            </a:r>
          </a:p>
          <a:p>
            <a:r>
              <a:rPr lang="en-US" dirty="0" smtClean="0"/>
              <a:t>Probably should have dynamic updates in tables</a:t>
            </a:r>
          </a:p>
          <a:p>
            <a:pPr lvl="1"/>
            <a:r>
              <a:rPr lang="en-US" dirty="0" smtClean="0"/>
              <a:t>Opaque objects may be too slow</a:t>
            </a:r>
          </a:p>
          <a:p>
            <a:r>
              <a:rPr lang="en-US" dirty="0" smtClean="0"/>
              <a:t>Newly loaded tools need to be initialized</a:t>
            </a:r>
          </a:p>
          <a:p>
            <a:pPr lvl="1"/>
            <a:r>
              <a:rPr lang="en-US" dirty="0" smtClean="0"/>
              <a:t>Need a barrier?</a:t>
            </a:r>
          </a:p>
          <a:p>
            <a:r>
              <a:rPr lang="en-US" dirty="0" smtClean="0"/>
              <a:t>What about removing</a:t>
            </a:r>
          </a:p>
          <a:p>
            <a:pPr lvl="1"/>
            <a:r>
              <a:rPr lang="en-US" dirty="0" smtClean="0"/>
              <a:t>Can a tool just finalized itself?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48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What About Complex Tools?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43109" cy="4876800"/>
          </a:xfrm>
        </p:spPr>
        <p:txBody>
          <a:bodyPr/>
          <a:lstStyle/>
          <a:p>
            <a:r>
              <a:rPr lang="en-US" dirty="0" smtClean="0"/>
              <a:t>We do want full </a:t>
            </a:r>
            <a:r>
              <a:rPr lang="en-US" dirty="0" err="1" smtClean="0"/>
              <a:t>P</a:t>
            </a:r>
            <a:r>
              <a:rPr lang="en-US" baseline="30000" dirty="0" err="1" smtClean="0"/>
              <a:t>n</a:t>
            </a:r>
            <a:r>
              <a:rPr lang="en-US" dirty="0" err="1" smtClean="0"/>
              <a:t>MPI</a:t>
            </a:r>
            <a:r>
              <a:rPr lang="en-US" dirty="0" smtClean="0"/>
              <a:t> functionality</a:t>
            </a:r>
          </a:p>
          <a:p>
            <a:pPr lvl="1"/>
            <a:r>
              <a:rPr lang="en-US" dirty="0" smtClean="0"/>
              <a:t>Tool DAGs / Diamond stacks</a:t>
            </a:r>
          </a:p>
          <a:p>
            <a:pPr lvl="1"/>
            <a:r>
              <a:rPr lang="en-US" dirty="0" smtClean="0"/>
              <a:t>Services for intra tool communication</a:t>
            </a:r>
          </a:p>
          <a:p>
            <a:pPr lvl="1"/>
            <a:r>
              <a:rPr lang="en-US" dirty="0" smtClean="0"/>
              <a:t>Support for cooperating tool modules</a:t>
            </a:r>
          </a:p>
          <a:p>
            <a:r>
              <a:rPr lang="en-US" dirty="0" smtClean="0"/>
              <a:t>BUT: this is not MPI’s task</a:t>
            </a:r>
          </a:p>
          <a:p>
            <a:pPr lvl="1"/>
            <a:r>
              <a:rPr lang="en-US" dirty="0" smtClean="0"/>
              <a:t>Research</a:t>
            </a:r>
          </a:p>
          <a:p>
            <a:pPr lvl="1"/>
            <a:r>
              <a:rPr lang="en-US" dirty="0" smtClean="0"/>
              <a:t>Requires external specification</a:t>
            </a:r>
          </a:p>
          <a:p>
            <a:r>
              <a:rPr lang="en-US" dirty="0" smtClean="0"/>
              <a:t>However, this proposal allows developers to build tools that</a:t>
            </a:r>
          </a:p>
          <a:p>
            <a:pPr lvl="1"/>
            <a:r>
              <a:rPr lang="en-US" dirty="0" smtClean="0"/>
              <a:t>Are implemented as a tool themselves</a:t>
            </a:r>
          </a:p>
          <a:p>
            <a:pPr lvl="1"/>
            <a:r>
              <a:rPr lang="en-US" dirty="0" smtClean="0"/>
              <a:t>Provide this functionality</a:t>
            </a:r>
          </a:p>
          <a:p>
            <a:pPr lvl="1"/>
            <a:r>
              <a:rPr lang="en-US" dirty="0" smtClean="0"/>
              <a:t>Can integrate existing tools without changes</a:t>
            </a:r>
          </a:p>
          <a:p>
            <a:pPr lvl="2"/>
            <a:r>
              <a:rPr lang="en-US" dirty="0" smtClean="0"/>
              <a:t>No more patching like in </a:t>
            </a:r>
            <a:r>
              <a:rPr lang="en-US" dirty="0" err="1" smtClean="0"/>
              <a:t>P</a:t>
            </a:r>
            <a:r>
              <a:rPr lang="en-US" baseline="30000" dirty="0" err="1" smtClean="0"/>
              <a:t>n</a:t>
            </a:r>
            <a:r>
              <a:rPr lang="en-US" dirty="0" err="1" smtClean="0"/>
              <a:t>MPI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527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Tool Use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should be implementable by a new tool that uses the interface, without changing the interface</a:t>
            </a:r>
          </a:p>
          <a:p>
            <a:r>
              <a:rPr lang="en-US" dirty="0" smtClean="0"/>
              <a:t>Only run on certain nodes/processes/communicator</a:t>
            </a:r>
          </a:p>
          <a:p>
            <a:pPr lvl="1"/>
            <a:r>
              <a:rPr lang="en-US" dirty="0" smtClean="0"/>
              <a:t>Argument for centralized table registry?</a:t>
            </a:r>
          </a:p>
          <a:p>
            <a:pPr lvl="1"/>
            <a:r>
              <a:rPr lang="en-US" dirty="0" smtClean="0"/>
              <a:t>When can we query a rank?</a:t>
            </a:r>
          </a:p>
          <a:p>
            <a:r>
              <a:rPr lang="en-US" dirty="0" smtClean="0"/>
              <a:t>Create arbitrary tool DAGs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675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0</TotalTime>
  <Words>1893</Words>
  <Application>Microsoft Office PowerPoint</Application>
  <PresentationFormat>Bildschirmpräsentation (4:3)</PresentationFormat>
  <Paragraphs>344</Paragraphs>
  <Slides>26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0" baseType="lpstr">
      <vt:lpstr>Arial</vt:lpstr>
      <vt:lpstr>Calibri</vt:lpstr>
      <vt:lpstr>Mangal</vt:lpstr>
      <vt:lpstr>Clarity</vt:lpstr>
      <vt:lpstr>PMPI SUCCESSOR RESTART 2017</vt:lpstr>
      <vt:lpstr>Why redo PMPI?</vt:lpstr>
      <vt:lpstr>Requirements</vt:lpstr>
      <vt:lpstr>QMPI: A View from the Tool</vt:lpstr>
      <vt:lpstr>Groundrules</vt:lpstr>
      <vt:lpstr>Tools Responsibilities</vt:lpstr>
      <vt:lpstr>Basic Wrapping</vt:lpstr>
      <vt:lpstr>Multiple Tools</vt:lpstr>
      <vt:lpstr>Magic Data Available to Tools</vt:lpstr>
      <vt:lpstr>Concept 1: Function Tables</vt:lpstr>
      <vt:lpstr>APIs for Function Tables</vt:lpstr>
      <vt:lpstr>Concept 2: Tools and Instances</vt:lpstr>
      <vt:lpstr>Bringup steps (before MPI_Init)</vt:lpstr>
      <vt:lpstr>Step 1: Tool Registration</vt:lpstr>
      <vt:lpstr>Step 2: Tool Initialization</vt:lpstr>
      <vt:lpstr>Step 3: Magic</vt:lpstr>
      <vt:lpstr>Step 3: Magic</vt:lpstr>
      <vt:lpstr>Step 4: Tool Instance Initialization</vt:lpstr>
      <vt:lpstr>Wrapping</vt:lpstr>
      <vt:lpstr>What Needs to be Standardized</vt:lpstr>
      <vt:lpstr>Can the Query be a Type Safe Macro?</vt:lpstr>
      <vt:lpstr>To Consider: Use of MPI_T</vt:lpstr>
      <vt:lpstr>Issues</vt:lpstr>
      <vt:lpstr>Dynamic Tools / Open Issues</vt:lpstr>
      <vt:lpstr>Now What About Complex Tools?</vt:lpstr>
      <vt:lpstr>Complex Tool Use Cases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MPI EXTENSION INTERFACE</dc:title>
  <dc:creator>Martin Schulz</dc:creator>
  <cp:lastModifiedBy>Marc-Andre Hermanns</cp:lastModifiedBy>
  <cp:revision>111</cp:revision>
  <dcterms:created xsi:type="dcterms:W3CDTF">2016-02-04T16:57:58Z</dcterms:created>
  <dcterms:modified xsi:type="dcterms:W3CDTF">2017-10-13T10:42:17Z</dcterms:modified>
</cp:coreProperties>
</file>